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84" r:id="rId4"/>
    <p:sldId id="285" r:id="rId5"/>
    <p:sldId id="344" r:id="rId6"/>
    <p:sldId id="345" r:id="rId7"/>
    <p:sldId id="346" r:id="rId8"/>
    <p:sldId id="286" r:id="rId9"/>
    <p:sldId id="287" r:id="rId10"/>
    <p:sldId id="288" r:id="rId11"/>
    <p:sldId id="289" r:id="rId12"/>
    <p:sldId id="347" r:id="rId13"/>
    <p:sldId id="348" r:id="rId14"/>
    <p:sldId id="349" r:id="rId15"/>
    <p:sldId id="290" r:id="rId16"/>
    <p:sldId id="291" r:id="rId17"/>
    <p:sldId id="294" r:id="rId18"/>
    <p:sldId id="295" r:id="rId19"/>
    <p:sldId id="297" r:id="rId20"/>
    <p:sldId id="298" r:id="rId21"/>
    <p:sldId id="350" r:id="rId22"/>
    <p:sldId id="300" r:id="rId23"/>
    <p:sldId id="304" r:id="rId24"/>
    <p:sldId id="352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0BD2E-BD13-4FD5-8070-F0927129320F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505A-AAAB-4E29-999A-C57D461A8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D7529C2-2AF3-45F5-AC7A-19A7A85A85D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E2E9A65-6974-4924-9C0A-8887748B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15013D-2B7B-46BB-AC29-4986A1384BA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usdstaff\Users\KIves\Biology\Course%20Lesson%20plans\Unit%20II%20Ecology\Chapter%204.%20Ecosystems\ch04\60371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4" y="3282543"/>
            <a:ext cx="3916206" cy="357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mages.meredith.com/fc/images/2009/02/ss_iStock_0000081738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/>
        </p:blipFill>
        <p:spPr bwMode="auto">
          <a:xfrm>
            <a:off x="4572000" y="2819400"/>
            <a:ext cx="4239892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rianstpierretraining.com/wp-content/uploads/2010/04/cow-eating-gra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39892" cy="33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4038601" y="5638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077712" y="292549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3.bp.blogspot.com/-eLSocrMiL4g/TZ3YhYhIeMI/AAAAAAAAABM/koHSr3qguGQ/s320/Sun-and-Water-for-Plan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6"/>
          <a:stretch/>
        </p:blipFill>
        <p:spPr bwMode="auto">
          <a:xfrm>
            <a:off x="655797" y="-1"/>
            <a:ext cx="3916204" cy="33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6629400" cy="1219201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Unit: Energy</a:t>
            </a:r>
            <a:b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553200" cy="457200"/>
          </a:xfrm>
        </p:spPr>
        <p:txBody>
          <a:bodyPr>
            <a:normAutofit fontScale="25000" lnSpcReduction="2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a typeface="+mj-ea"/>
                <a:cs typeface="+mj-cs"/>
              </a:rPr>
              <a:t>Discussion: What is it?</a:t>
            </a:r>
          </a:p>
          <a:p>
            <a:r>
              <a:rPr lang="en-US" sz="4400" b="1" dirty="0" smtClean="0">
                <a:solidFill>
                  <a:schemeClr val="tx1"/>
                </a:solidFill>
                <a:ea typeface="+mj-ea"/>
                <a:cs typeface="+mj-cs"/>
              </a:rPr>
              <a:t>How Does it Transfer?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1066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 of Energy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basic flow of energy is:</a:t>
            </a:r>
          </a:p>
          <a:p>
            <a:pPr eaLnBrk="1" hangingPunct="1">
              <a:spcBef>
                <a:spcPct val="0"/>
              </a:spcBef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photosynthetic organisms are </a:t>
            </a:r>
            <a:r>
              <a:rPr lang="en-US" b="1" u="sng" dirty="0" smtClean="0">
                <a:solidFill>
                  <a:srgbClr val="00B0F0"/>
                </a:solidFill>
              </a:rPr>
              <a:t>producers</a:t>
            </a:r>
            <a:r>
              <a:rPr lang="en-US" b="1" u="sng" dirty="0" smtClean="0">
                <a:solidFill>
                  <a:schemeClr val="tx1"/>
                </a:solidFill>
              </a:rPr>
              <a:t>;</a:t>
            </a:r>
            <a:r>
              <a:rPr lang="en-US" u="sng" dirty="0" smtClean="0">
                <a:solidFill>
                  <a:schemeClr val="tx1"/>
                </a:solidFill>
              </a:rPr>
              <a:t> the organisms that trap sunlight and convert it into usable energy 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basic food source for an ecosystem.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b="1" u="sng" dirty="0" smtClean="0">
                <a:solidFill>
                  <a:srgbClr val="00B0F0"/>
                </a:solidFill>
              </a:rPr>
              <a:t>Consumers</a:t>
            </a:r>
            <a:r>
              <a:rPr lang="en-US" u="sng" dirty="0" smtClean="0">
                <a:solidFill>
                  <a:srgbClr val="00B0F0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are organisms that eat other organisms instead of producing their own food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But it usually is more complex with many intermediate steps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68" y="229022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SUN</a:t>
            </a:r>
            <a:r>
              <a:rPr lang="en-US" sz="2800" b="1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prstClr val="black"/>
                </a:solidFill>
              </a:rPr>
              <a:t>PRODUCERS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CONSUMERS</a:t>
            </a:r>
            <a:r>
              <a:rPr lang="en-US" sz="2800" b="1" dirty="0">
                <a:solidFill>
                  <a:prstClr val="black"/>
                </a:solidFill>
                <a:sym typeface="Wingdings" pitchFamily="2" charset="2"/>
              </a:rPr>
              <a:t>DECOMPOSERS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9" name="Picture 5" descr="article-1172399-04944753000005DC-421_468x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eart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AutoShape 9"/>
          <p:cNvSpPr>
            <a:spLocks noChangeArrowheads="1"/>
          </p:cNvSpPr>
          <p:nvPr/>
        </p:nvSpPr>
        <p:spPr bwMode="auto">
          <a:xfrm rot="1868710">
            <a:off x="2133600" y="1905000"/>
            <a:ext cx="3463925" cy="1981200"/>
          </a:xfrm>
          <a:prstGeom prst="rightArrow">
            <a:avLst>
              <a:gd name="adj1" fmla="val 50000"/>
              <a:gd name="adj2" fmla="val 437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924800" y="5410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3200400" y="4114800"/>
            <a:ext cx="914400" cy="914400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77" name="Picture 25" descr="92771163SQAiTY_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664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5" name="Picture 23" descr="217434969_31b1237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688"/>
            <a:ext cx="64389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9" name="Picture 27" descr="lion-hunting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7" y="10886"/>
            <a:ext cx="63246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0405E-6 L 0.28559 0.25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5962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67052E-7 L -0.46666 -0.133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596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125962" grpId="0" animBg="1"/>
      <p:bldP spid="125962" grpId="1" animBg="1"/>
      <p:bldP spid="125962" grpId="2" animBg="1"/>
      <p:bldP spid="125963" grpId="0" animBg="1"/>
      <p:bldP spid="1259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loggingshakespeare.com/wp-content/uploads/2012/12/The_su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45" y="-136526"/>
            <a:ext cx="9326033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5" y="0"/>
            <a:ext cx="8260672" cy="103942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Producers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6" name="Picture 6" descr="http://ts3.mm.bing.net/th?id=H.4805176279566118&amp;pid=1.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7" b="99057" l="6042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56" y="3021329"/>
            <a:ext cx="5791200" cy="38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b/b9/Alpha-D-glucose-from-xtal-1979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" y="3102401"/>
            <a:ext cx="3572145" cy="38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rot="5400000">
            <a:off x="6064694" y="3016694"/>
            <a:ext cx="1223128" cy="14302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299906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 absorbed</a:t>
            </a:r>
            <a:endParaRPr lang="en-US" sz="2000" b="1" dirty="0"/>
          </a:p>
        </p:txBody>
      </p:sp>
      <p:sp>
        <p:nvSpPr>
          <p:cNvPr id="7" name="Left Arrow 6"/>
          <p:cNvSpPr/>
          <p:nvPr/>
        </p:nvSpPr>
        <p:spPr>
          <a:xfrm>
            <a:off x="3657600" y="4267200"/>
            <a:ext cx="3035808" cy="865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5754744"/>
            <a:ext cx="548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Photosynthesis stores the energy absorbed from the sun in the bonds of sugars, like glucose.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73" y="704890"/>
            <a:ext cx="9124588" cy="4373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most numerous of all organisms on Earth are producers, those organisms that harness the energy in sunlight and store it in the bonds of sugars.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Producers are called </a:t>
            </a:r>
            <a:r>
              <a:rPr lang="en-US" b="1" u="sng" dirty="0" smtClean="0">
                <a:solidFill>
                  <a:schemeClr val="tx1"/>
                </a:solidFill>
              </a:rPr>
              <a:t>AUTOTROPHS</a:t>
            </a:r>
            <a:r>
              <a:rPr lang="en-US" u="sng" dirty="0" smtClean="0">
                <a:solidFill>
                  <a:srgbClr val="FFFF00"/>
                </a:solidFill>
              </a:rPr>
              <a:t> = make their own energy.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energy is then </a:t>
            </a:r>
            <a:r>
              <a:rPr lang="en-US" dirty="0" smtClean="0">
                <a:solidFill>
                  <a:schemeClr val="tx1"/>
                </a:solidFill>
              </a:rPr>
              <a:t>used as food to fuel </a:t>
            </a:r>
            <a:r>
              <a:rPr lang="en-US" dirty="0" smtClean="0">
                <a:solidFill>
                  <a:srgbClr val="FFFF00"/>
                </a:solidFill>
              </a:rPr>
              <a:t>the life of these organisms.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Those include all </a:t>
            </a:r>
            <a:r>
              <a:rPr lang="en-US" dirty="0" smtClean="0">
                <a:solidFill>
                  <a:schemeClr val="tx1"/>
                </a:solidFill>
              </a:rPr>
              <a:t>plants, many algae</a:t>
            </a:r>
            <a:r>
              <a:rPr lang="en-US" dirty="0" smtClean="0">
                <a:solidFill>
                  <a:srgbClr val="FFFF00"/>
                </a:solidFill>
              </a:rPr>
              <a:t>, and some bacteria.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86" y="1752600"/>
            <a:ext cx="4822314" cy="4373563"/>
          </a:xfrm>
        </p:spPr>
        <p:txBody>
          <a:bodyPr/>
          <a:lstStyle/>
          <a:p>
            <a:r>
              <a:rPr lang="en-US" dirty="0" smtClean="0"/>
              <a:t>Plants, essentially, make their own food.</a:t>
            </a:r>
          </a:p>
          <a:p>
            <a:r>
              <a:rPr lang="en-US" dirty="0" smtClean="0"/>
              <a:t>Animals can’t. </a:t>
            </a:r>
          </a:p>
          <a:p>
            <a:r>
              <a:rPr lang="en-US" dirty="0" smtClean="0"/>
              <a:t>How do we, and just about every other organism, obtain the energy we need?</a:t>
            </a:r>
          </a:p>
          <a:p>
            <a:r>
              <a:rPr lang="en-US" dirty="0" smtClean="0"/>
              <a:t>We are </a:t>
            </a:r>
            <a:r>
              <a:rPr lang="en-US" b="1" u="sng" dirty="0" smtClean="0">
                <a:solidFill>
                  <a:srgbClr val="00B0F0"/>
                </a:solidFill>
              </a:rPr>
              <a:t>consumers</a:t>
            </a:r>
            <a:r>
              <a:rPr lang="en-US" b="1" u="sng" dirty="0" smtClean="0"/>
              <a:t>, organisms that have to eat other organisms to obtain the chemical energy for life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7170" name="Picture 2" descr="http://www.clemson.edu/extension/natural_resources/wildlife/publications/pics/deer_apple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363588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many names for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Autotrophs, like plants, make their own food.</a:t>
            </a:r>
          </a:p>
          <a:p>
            <a:r>
              <a:rPr lang="en-US" u="sng" dirty="0" smtClean="0"/>
              <a:t>Heterotrophs = organisms that eat other organisms to obtain energy. 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Primary consumers</a:t>
            </a:r>
            <a:r>
              <a:rPr lang="en-US" u="sng" dirty="0" smtClean="0"/>
              <a:t>: Eat Producers = Herbivores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Secondary consumers</a:t>
            </a:r>
            <a:r>
              <a:rPr lang="en-US" u="sng" dirty="0" smtClean="0"/>
              <a:t>: Eat primary consumers 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Carnivores</a:t>
            </a:r>
            <a:r>
              <a:rPr lang="en-US" u="sng" dirty="0" smtClean="0"/>
              <a:t> = eat other heterotrophs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Omnivores</a:t>
            </a:r>
            <a:r>
              <a:rPr lang="en-US" u="sng" dirty="0" smtClean="0"/>
              <a:t> = eat both plants and animals</a:t>
            </a:r>
          </a:p>
          <a:p>
            <a:pPr lvl="1"/>
            <a:r>
              <a:rPr lang="en-US" b="1" u="sng" dirty="0" err="1" smtClean="0">
                <a:solidFill>
                  <a:srgbClr val="00B0F0"/>
                </a:solidFill>
              </a:rPr>
              <a:t>Detritivore</a:t>
            </a:r>
            <a:r>
              <a:rPr lang="en-US" u="sng" dirty="0" smtClean="0"/>
              <a:t> = digests dead organisms.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Decomposers</a:t>
            </a:r>
            <a:r>
              <a:rPr lang="en-US" u="sng" dirty="0" smtClean="0"/>
              <a:t> = break down organic substances (decayed matter)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Trophic Levels</a:t>
            </a:r>
            <a:endParaRPr lang="en-US" b="0" i="1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54102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u="sng" dirty="0">
                <a:solidFill>
                  <a:schemeClr val="tx1"/>
                </a:solidFill>
              </a:rPr>
              <a:t>Each step in the transfer of energy through an ecosystem is called a </a:t>
            </a:r>
            <a:r>
              <a:rPr lang="en-US" b="1" u="sng" dirty="0">
                <a:solidFill>
                  <a:srgbClr val="00B0F0"/>
                </a:solidFill>
              </a:rPr>
              <a:t>trophic level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In an ecosystem, energy flows…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FFC000"/>
                </a:solidFill>
              </a:rPr>
              <a:t>from the sun</a:t>
            </a: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00B050"/>
                </a:solidFill>
              </a:rPr>
              <a:t>to producers</a:t>
            </a: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996633"/>
                </a:solidFill>
              </a:rPr>
              <a:t>to consumers</a:t>
            </a: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CCCC00"/>
                </a:solidFill>
              </a:rPr>
              <a:t>to decomposers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quia.com/files/quia/users/solanoni/LifeScienceLesson5/food-cha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/>
          <a:stretch/>
        </p:blipFill>
        <p:spPr bwMode="auto">
          <a:xfrm>
            <a:off x="5515877" y="1676400"/>
            <a:ext cx="35859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318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Trophic Levels</a:t>
            </a:r>
          </a:p>
        </p:txBody>
      </p:sp>
      <p:pic>
        <p:nvPicPr>
          <p:cNvPr id="3074" name="Picture 2" descr="http://c3e308.medialib.glogster.com/media/15/15a345e8a99aa0e24753c97e49464152628ebc37c7c606450843f4c9c1b914ad/4d9bb688b89b4092f9d10bdaef83ec41e762fbdb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553200" cy="50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1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Trophic Levels</a:t>
            </a:r>
            <a:endParaRPr lang="en-US" b="0" i="1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Food Chains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 ecosystems, energy flows from one trophic level to the next, forming a </a:t>
            </a:r>
            <a:r>
              <a:rPr lang="en-US" sz="2400" b="1" i="1" dirty="0" smtClean="0">
                <a:solidFill>
                  <a:srgbClr val="00B0F0"/>
                </a:solidFill>
              </a:rPr>
              <a:t>food chain</a:t>
            </a:r>
            <a:r>
              <a:rPr lang="en-US" sz="2400" i="1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chemeClr val="tx1"/>
                </a:solidFill>
              </a:rPr>
              <a:t>A </a:t>
            </a:r>
            <a:r>
              <a:rPr lang="en-US" b="1" u="sng" dirty="0" smtClean="0">
                <a:solidFill>
                  <a:srgbClr val="00B0F0"/>
                </a:solidFill>
              </a:rPr>
              <a:t>food chain </a:t>
            </a:r>
            <a:r>
              <a:rPr lang="en-US" b="1" u="sng" dirty="0" smtClean="0">
                <a:solidFill>
                  <a:schemeClr val="tx1"/>
                </a:solidFill>
              </a:rPr>
              <a:t>is a direct passage of energy through interconnected organisms.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Food Webs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 most ecosystems, energy does not follow a simple food chain. </a:t>
            </a:r>
            <a:r>
              <a:rPr lang="en-US" sz="2400" b="1" dirty="0" smtClean="0">
                <a:solidFill>
                  <a:schemeClr val="tx1"/>
                </a:solidFill>
              </a:rPr>
              <a:t>Energy flow is much more complicated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Ecosystems almost always have many more species than a single food chain has. In addition, most organisms eat more than one kind of food.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A complicated, interconnected group of food chains is called a </a:t>
            </a:r>
            <a:r>
              <a:rPr lang="en-US" sz="2400" b="1" i="1" u="sng" dirty="0" smtClean="0">
                <a:solidFill>
                  <a:srgbClr val="00B0F0"/>
                </a:solidFill>
              </a:rPr>
              <a:t>food web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Food Chain </a:t>
            </a:r>
          </a:p>
        </p:txBody>
      </p:sp>
      <p:pic>
        <p:nvPicPr>
          <p:cNvPr id="105497" name="60371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2588"/>
            <a:ext cx="6019800" cy="4514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26"/>
          <p:cNvSpPr txBox="1">
            <a:spLocks noChangeArrowheads="1"/>
          </p:cNvSpPr>
          <p:nvPr/>
        </p:nvSpPr>
        <p:spPr bwMode="auto">
          <a:xfrm>
            <a:off x="3276600" y="6248400"/>
            <a:ext cx="3505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AE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/>
              <a:t>Click above to play the video.</a:t>
            </a:r>
          </a:p>
        </p:txBody>
      </p:sp>
    </p:spTree>
    <p:extLst>
      <p:ext uri="{BB962C8B-B14F-4D97-AF65-F5344CB8AC3E}">
        <p14:creationId xmlns:p14="http://schemas.microsoft.com/office/powerpoint/2010/main" val="2746552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9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Food Web in Antarctic Ecosystem</a:t>
            </a:r>
          </a:p>
        </p:txBody>
      </p:sp>
      <p:pic>
        <p:nvPicPr>
          <p:cNvPr id="17411" name="Picture 4" descr="E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6075"/>
            <a:ext cx="61722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172200" y="3505200"/>
            <a:ext cx="31242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Take a look at the food web at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39455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what “Energy” is in biology?</a:t>
            </a:r>
          </a:p>
          <a:p>
            <a:pPr eaLnBrk="1" hangingPunct="1"/>
            <a:r>
              <a:rPr lang="en-US" dirty="0" smtClean="0"/>
              <a:t>Describe how energy flows in an ecosystem.</a:t>
            </a:r>
          </a:p>
          <a:p>
            <a:pPr eaLnBrk="1" hangingPunct="1"/>
            <a:r>
              <a:rPr lang="en-US" dirty="0" smtClean="0"/>
              <a:t>Explain why only 10% of energy is transferred from one trophic level to the next.</a:t>
            </a:r>
          </a:p>
          <a:p>
            <a:pPr eaLnBrk="1" hangingPunct="1"/>
            <a:r>
              <a:rPr lang="en-US" dirty="0" smtClean="0"/>
              <a:t>Describe the difference between a herbivore, a carnivore, a </a:t>
            </a:r>
            <a:r>
              <a:rPr lang="en-US" dirty="0" err="1" smtClean="0"/>
              <a:t>detritivore</a:t>
            </a:r>
            <a:r>
              <a:rPr lang="en-US" dirty="0" smtClean="0"/>
              <a:t>, a decomposer, and an omnivore.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3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Pyramid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905250"/>
            <a:ext cx="8839200" cy="2800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Energy is stored at each trophic level in a food chain.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When an animal eats food, it consumes all the energy from the food.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Why is this in the shape of a pyramid?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Because there is fewer amounts of energy at each level.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43638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1" y="1589544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This is an energy pyramid.</a:t>
            </a:r>
          </a:p>
          <a:p>
            <a:r>
              <a:rPr lang="en-US" sz="2200" b="1" dirty="0" smtClean="0"/>
              <a:t>It diagrams the usable energy in a food chain through the various trophic levels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062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318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Energy Transfer Through Trophic Levels</a:t>
            </a:r>
          </a:p>
        </p:txBody>
      </p:sp>
      <p:pic>
        <p:nvPicPr>
          <p:cNvPr id="19459" name="Picture 10" descr="E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2400302" y="4328743"/>
            <a:ext cx="3124201" cy="1981204"/>
          </a:xfrm>
          <a:prstGeom prst="rightArrow">
            <a:avLst>
              <a:gd name="adj1" fmla="val 66009"/>
              <a:gd name="adj2" fmla="val 514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ENERGY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2400300" y="4305297"/>
            <a:ext cx="3124201" cy="1981204"/>
          </a:xfrm>
          <a:prstGeom prst="rightArrow">
            <a:avLst>
              <a:gd name="adj1" fmla="val 66009"/>
              <a:gd name="adj2" fmla="val 514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ENERGY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>
            <a:spLocks noChangeAspect="1"/>
          </p:cNvSpPr>
          <p:nvPr/>
        </p:nvSpPr>
        <p:spPr>
          <a:xfrm rot="16200000">
            <a:off x="3571877" y="2259184"/>
            <a:ext cx="781050" cy="495301"/>
          </a:xfrm>
          <a:prstGeom prst="rightArrow">
            <a:avLst>
              <a:gd name="adj1" fmla="val 66009"/>
              <a:gd name="adj2" fmla="val 514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FFFF00"/>
                </a:solidFill>
              </a:rPr>
              <a:t>ENERGY</a:t>
            </a:r>
            <a:endParaRPr lang="en-US" sz="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5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L -3.33333E-6 -0.4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Loss in Food Chains</a:t>
            </a:r>
            <a:endParaRPr lang="en-US" b="0" i="1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When on organism eats another, what happens to it?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Roughly</a:t>
            </a:r>
            <a:r>
              <a:rPr lang="en-US" sz="2400" dirty="0" smtClean="0">
                <a:solidFill>
                  <a:schemeClr val="tx1"/>
                </a:solidFill>
              </a:rPr>
              <a:t>, only 10% of the energy present in each trophic level is available for the next trophic level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Where does the other 90% go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Used for </a:t>
            </a:r>
            <a:r>
              <a:rPr lang="en-US" dirty="0" smtClean="0">
                <a:solidFill>
                  <a:schemeClr val="tx1"/>
                </a:solidFill>
              </a:rPr>
              <a:t>metabolism… the sum of all chemical reactions.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Lost as heat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11480" lvl="1" indent="0">
              <a:spcBef>
                <a:spcPct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What does this 10% mean?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10% becomes part of the organism, which is then made available to the next level up th</a:t>
            </a:r>
            <a:r>
              <a:rPr lang="en-US" dirty="0" smtClean="0">
                <a:solidFill>
                  <a:schemeClr val="tx1"/>
                </a:solidFill>
              </a:rPr>
              <a:t>e food chain.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839200" cy="7318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Amount of Energy at Four Trophic Levels </a:t>
            </a:r>
          </a:p>
        </p:txBody>
      </p:sp>
      <p:pic>
        <p:nvPicPr>
          <p:cNvPr id="24579" name="Picture 10" descr="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/>
          <p:cNvSpPr>
            <a:spLocks noChangeAspect="1" noChangeArrowheads="1"/>
          </p:cNvSpPr>
          <p:nvPr/>
        </p:nvSpPr>
        <p:spPr bwMode="auto">
          <a:xfrm>
            <a:off x="4981574" y="2932409"/>
            <a:ext cx="3959225" cy="284450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9144" anchor="b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PRIMARY PRODUCERS</a:t>
            </a:r>
          </a:p>
        </p:txBody>
      </p:sp>
      <p:sp>
        <p:nvSpPr>
          <p:cNvPr id="5" name="AutoShape 5"/>
          <p:cNvSpPr>
            <a:spLocks noChangeAspect="1" noChangeArrowheads="1"/>
          </p:cNvSpPr>
          <p:nvPr/>
        </p:nvSpPr>
        <p:spPr bwMode="auto">
          <a:xfrm>
            <a:off x="5198486" y="2845682"/>
            <a:ext cx="3488313" cy="258515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b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HERBIVORES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316664" y="4718376"/>
            <a:ext cx="1827335" cy="1606223"/>
          </a:xfrm>
          <a:custGeom>
            <a:avLst/>
            <a:gdLst>
              <a:gd name="T0" fmla="*/ 352891 w 21600"/>
              <a:gd name="T1" fmla="*/ 361244 h 21600"/>
              <a:gd name="T2" fmla="*/ 284932 w 21600"/>
              <a:gd name="T3" fmla="*/ 1219200 h 21600"/>
              <a:gd name="T4" fmla="*/ 757710 w 21600"/>
              <a:gd name="T5" fmla="*/ 762226 h 21600"/>
              <a:gd name="T6" fmla="*/ 1204299 w 21600"/>
              <a:gd name="T7" fmla="*/ -304800 h 21600"/>
              <a:gd name="T8" fmla="*/ 1799788 w 21600"/>
              <a:gd name="T9" fmla="*/ 279174 h 21600"/>
              <a:gd name="T10" fmla="*/ 1215813 w 21600"/>
              <a:gd name="T11" fmla="*/ 8746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4" y="5048"/>
                </a:moveTo>
                <a:cubicBezTo>
                  <a:pt x="7589" y="5078"/>
                  <a:pt x="5048" y="7645"/>
                  <a:pt x="5048" y="10799"/>
                </a:cubicBezTo>
                <a:lnTo>
                  <a:pt x="0" y="10800"/>
                </a:lnTo>
                <a:cubicBezTo>
                  <a:pt x="0" y="4876"/>
                  <a:pt x="4771" y="58"/>
                  <a:pt x="10694" y="0"/>
                </a:cubicBezTo>
                <a:lnTo>
                  <a:pt x="10668" y="-2700"/>
                </a:lnTo>
                <a:lnTo>
                  <a:pt x="15943" y="2473"/>
                </a:lnTo>
                <a:lnTo>
                  <a:pt x="10770" y="7748"/>
                </a:lnTo>
                <a:lnTo>
                  <a:pt x="10744" y="50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5410200" y="2759750"/>
            <a:ext cx="3028950" cy="2328187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b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CARNIVORES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7469065" y="4337376"/>
            <a:ext cx="1827335" cy="1606223"/>
          </a:xfrm>
          <a:custGeom>
            <a:avLst/>
            <a:gdLst>
              <a:gd name="T0" fmla="*/ 352891 w 21600"/>
              <a:gd name="T1" fmla="*/ 361244 h 21600"/>
              <a:gd name="T2" fmla="*/ 284932 w 21600"/>
              <a:gd name="T3" fmla="*/ 1219200 h 21600"/>
              <a:gd name="T4" fmla="*/ 757710 w 21600"/>
              <a:gd name="T5" fmla="*/ 762226 h 21600"/>
              <a:gd name="T6" fmla="*/ 1204299 w 21600"/>
              <a:gd name="T7" fmla="*/ -304800 h 21600"/>
              <a:gd name="T8" fmla="*/ 1799788 w 21600"/>
              <a:gd name="T9" fmla="*/ 279174 h 21600"/>
              <a:gd name="T10" fmla="*/ 1215813 w 21600"/>
              <a:gd name="T11" fmla="*/ 8746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4" y="5048"/>
                </a:moveTo>
                <a:cubicBezTo>
                  <a:pt x="7589" y="5078"/>
                  <a:pt x="5048" y="7645"/>
                  <a:pt x="5048" y="10799"/>
                </a:cubicBezTo>
                <a:lnTo>
                  <a:pt x="0" y="10800"/>
                </a:lnTo>
                <a:cubicBezTo>
                  <a:pt x="0" y="4876"/>
                  <a:pt x="4771" y="58"/>
                  <a:pt x="10694" y="0"/>
                </a:cubicBezTo>
                <a:lnTo>
                  <a:pt x="10668" y="-2700"/>
                </a:lnTo>
                <a:lnTo>
                  <a:pt x="15943" y="2473"/>
                </a:lnTo>
                <a:lnTo>
                  <a:pt x="10770" y="7748"/>
                </a:lnTo>
                <a:lnTo>
                  <a:pt x="10744" y="50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spect="1" noChangeArrowheads="1"/>
          </p:cNvSpPr>
          <p:nvPr/>
        </p:nvSpPr>
        <p:spPr bwMode="auto">
          <a:xfrm>
            <a:off x="5791201" y="2682175"/>
            <a:ext cx="2362200" cy="18136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0" anchor="b" anchorCtr="1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TOP CARNIVORES/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OMNIVORES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741361" y="4495799"/>
            <a:ext cx="364039" cy="1447799"/>
          </a:xfrm>
          <a:prstGeom prst="upArrow">
            <a:avLst>
              <a:gd name="adj1" fmla="val 73186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10% Energy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772400" y="4354660"/>
            <a:ext cx="2057399" cy="2274739"/>
          </a:xfrm>
          <a:custGeom>
            <a:avLst/>
            <a:gdLst>
              <a:gd name="T0" fmla="*/ 352891 w 21600"/>
              <a:gd name="T1" fmla="*/ 361244 h 21600"/>
              <a:gd name="T2" fmla="*/ 284932 w 21600"/>
              <a:gd name="T3" fmla="*/ 1219200 h 21600"/>
              <a:gd name="T4" fmla="*/ 757710 w 21600"/>
              <a:gd name="T5" fmla="*/ 762226 h 21600"/>
              <a:gd name="T6" fmla="*/ 1204299 w 21600"/>
              <a:gd name="T7" fmla="*/ -304800 h 21600"/>
              <a:gd name="T8" fmla="*/ 1799788 w 21600"/>
              <a:gd name="T9" fmla="*/ 279174 h 21600"/>
              <a:gd name="T10" fmla="*/ 1215813 w 21600"/>
              <a:gd name="T11" fmla="*/ 8746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4" y="5048"/>
                </a:moveTo>
                <a:cubicBezTo>
                  <a:pt x="7589" y="5078"/>
                  <a:pt x="5048" y="7645"/>
                  <a:pt x="5048" y="10799"/>
                </a:cubicBezTo>
                <a:lnTo>
                  <a:pt x="0" y="10800"/>
                </a:lnTo>
                <a:cubicBezTo>
                  <a:pt x="0" y="4876"/>
                  <a:pt x="4771" y="58"/>
                  <a:pt x="10694" y="0"/>
                </a:cubicBezTo>
                <a:lnTo>
                  <a:pt x="10668" y="-2700"/>
                </a:lnTo>
                <a:lnTo>
                  <a:pt x="15943" y="2473"/>
                </a:lnTo>
                <a:lnTo>
                  <a:pt x="10770" y="7748"/>
                </a:lnTo>
                <a:lnTo>
                  <a:pt x="10744" y="50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914400" bIns="187452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90% of the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 energy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 lost as heat</a:t>
            </a:r>
          </a:p>
        </p:txBody>
      </p:sp>
    </p:spTree>
    <p:extLst>
      <p:ext uri="{BB962C8B-B14F-4D97-AF65-F5344CB8AC3E}">
        <p14:creationId xmlns:p14="http://schemas.microsoft.com/office/powerpoint/2010/main" val="3754762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Know:</a:t>
            </a:r>
          </a:p>
          <a:p>
            <a:pPr lvl="1"/>
            <a:r>
              <a:rPr lang="en-US" dirty="0" smtClean="0"/>
              <a:t>The roles in a food chain.</a:t>
            </a:r>
          </a:p>
          <a:p>
            <a:pPr lvl="1"/>
            <a:r>
              <a:rPr lang="en-US" dirty="0" smtClean="0"/>
              <a:t>What a trophic level is.</a:t>
            </a:r>
          </a:p>
          <a:p>
            <a:pPr lvl="1"/>
            <a:r>
              <a:rPr lang="en-US" dirty="0" smtClean="0"/>
              <a:t>What a food chain is.</a:t>
            </a:r>
          </a:p>
          <a:p>
            <a:pPr lvl="1"/>
            <a:r>
              <a:rPr lang="en-US" dirty="0" smtClean="0"/>
              <a:t>What a food web is.</a:t>
            </a:r>
          </a:p>
          <a:p>
            <a:pPr lvl="1"/>
            <a:r>
              <a:rPr lang="en-US" dirty="0" smtClean="0"/>
              <a:t>How to track energy through a food chain/web.</a:t>
            </a:r>
          </a:p>
          <a:p>
            <a:pPr lvl="1"/>
            <a:endParaRPr lang="en-US" dirty="0"/>
          </a:p>
          <a:p>
            <a:r>
              <a:rPr lang="en-US" dirty="0" smtClean="0"/>
              <a:t>HW:</a:t>
            </a:r>
          </a:p>
          <a:p>
            <a:pPr lvl="1"/>
            <a:r>
              <a:rPr lang="en-US" dirty="0" smtClean="0"/>
              <a:t>Complete the worksheet.</a:t>
            </a:r>
          </a:p>
          <a:p>
            <a:pPr lvl="2"/>
            <a:r>
              <a:rPr lang="en-US" dirty="0" smtClean="0"/>
              <a:t>Identify Food chains in a food web.</a:t>
            </a:r>
          </a:p>
          <a:p>
            <a:pPr lvl="2"/>
            <a:r>
              <a:rPr lang="en-US" dirty="0" smtClean="0"/>
              <a:t>Track energy though successive trophic levels in a food chain.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Vocabulary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Producer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Consumer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Decomposer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Trophic level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Energy pyramid</a:t>
            </a:r>
          </a:p>
          <a:p>
            <a:pPr eaLnBrk="1" hangingPunct="1"/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Interdependency in Ecosystems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3962400" cy="489519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Organisms in an ecosystem are interconnected.</a:t>
            </a:r>
          </a:p>
          <a:p>
            <a:pPr lvl="1"/>
            <a:r>
              <a:rPr lang="en-US" dirty="0" smtClean="0"/>
              <a:t>“Connected together”</a:t>
            </a:r>
          </a:p>
          <a:p>
            <a:pPr eaLnBrk="1" hangingPunct="1"/>
            <a:r>
              <a:rPr lang="en-US" sz="2800" dirty="0" smtClean="0"/>
              <a:t>One of the most fundamental ways is how they participate in the cycling of matter &amp; energy.</a:t>
            </a:r>
          </a:p>
          <a:p>
            <a:pPr eaLnBrk="1" hangingPunct="1"/>
            <a:r>
              <a:rPr lang="en-US" sz="2800" dirty="0" smtClean="0"/>
              <a:t>These are the relationships that describe who becomes another organism’s lunch.</a:t>
            </a:r>
          </a:p>
        </p:txBody>
      </p:sp>
      <p:pic>
        <p:nvPicPr>
          <p:cNvPr id="10242" name="Picture 2" descr="http://3.bp.blogspot.com/-XmskCQtMYiw/UTuzIkQ0JcI/AAAAAAAAB1c/LMBZnaQ2xng/s1600/food+chain_regional++museum+of+natural+history_23(go4gk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595073" cy="49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.medscape.com/fullsize/migrated/548/891/ncpn548891.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66" y="4333954"/>
            <a:ext cx="4609031" cy="24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vy-rose.co.uk/HumanBodyScience-Images/catabolism-anabolism-AT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6" y="228600"/>
            <a:ext cx="3146572" cy="21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cademic.pgcc.edu/~kroberts/Lecture/Chapter%203/03-19_ActiveTransport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6" y="4941582"/>
            <a:ext cx="2784627" cy="17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08372"/>
            <a:ext cx="5029200" cy="1039427"/>
          </a:xfrm>
        </p:spPr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62" y="1600200"/>
            <a:ext cx="5507738" cy="4373563"/>
          </a:xfrm>
        </p:spPr>
        <p:txBody>
          <a:bodyPr/>
          <a:lstStyle/>
          <a:p>
            <a:r>
              <a:rPr lang="en-US" u="sng" dirty="0" smtClean="0"/>
              <a:t>Energy is the ability to do work.</a:t>
            </a:r>
          </a:p>
          <a:p>
            <a:r>
              <a:rPr lang="en-US" dirty="0" smtClean="0"/>
              <a:t>What is work?</a:t>
            </a:r>
          </a:p>
          <a:p>
            <a:pPr lvl="1"/>
            <a:r>
              <a:rPr lang="en-US" dirty="0" smtClean="0"/>
              <a:t>Physics = Force over a distance</a:t>
            </a:r>
          </a:p>
          <a:p>
            <a:pPr lvl="1"/>
            <a:r>
              <a:rPr lang="en-US" dirty="0" smtClean="0"/>
              <a:t>Biology = All the forces that make life possible.</a:t>
            </a:r>
          </a:p>
          <a:p>
            <a:r>
              <a:rPr lang="en-US" dirty="0" smtClean="0"/>
              <a:t>What ways do we do “work” biologically?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522" y="3736867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Active Transport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7782" y="2279145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Growth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13083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Physical Exercise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76" y="226954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Thinking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995" y="4445132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Fighting Disease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2381" y="4080187"/>
            <a:ext cx="368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Chemical Reactions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51" y="2644359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Mitosis/Meiosis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545" y="3371922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Digesting Food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&amp;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exists in one of 2 states</a:t>
            </a:r>
          </a:p>
          <a:p>
            <a:pPr lvl="1"/>
            <a:r>
              <a:rPr lang="en-US" dirty="0"/>
              <a:t>Potential = Stored energy that will be used later</a:t>
            </a:r>
          </a:p>
          <a:p>
            <a:pPr lvl="1"/>
            <a:r>
              <a:rPr lang="en-US" dirty="0" smtClean="0"/>
              <a:t>Kinetic = Energy doing work… causing things to happen</a:t>
            </a:r>
          </a:p>
          <a:p>
            <a:r>
              <a:rPr lang="en-US" dirty="0" smtClean="0"/>
              <a:t>Energy exists in many forms between these states.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Nuclear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Radiation 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2050" name="Picture 2" descr="http://2.bp.blogspot.com/-uphTe0WDm0c/Tbi0EedU6LI/AAAAAAAAAVo/BPTpwa1kwVs/s1600/kinetic_energy_c_la_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65" y="3886200"/>
            <a:ext cx="6477000" cy="28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Energy has the ability to change between forms.</a:t>
            </a:r>
          </a:p>
          <a:p>
            <a:pPr lvl="1"/>
            <a:r>
              <a:rPr lang="en-US" dirty="0" smtClean="0"/>
              <a:t>Mechanical </a:t>
            </a:r>
            <a:r>
              <a:rPr lang="en-US" dirty="0" smtClean="0">
                <a:sym typeface="Wingdings" pitchFamily="2" charset="2"/>
              </a:rPr>
              <a:t> thermal (releases heat)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Nuclear  electrical (nuclear power plants)</a:t>
            </a:r>
          </a:p>
          <a:p>
            <a:r>
              <a:rPr lang="en-US" dirty="0">
                <a:sym typeface="Wingdings" pitchFamily="2" charset="2"/>
              </a:rPr>
              <a:t>Energy is bound by the laws of Thermodynamics.</a:t>
            </a:r>
          </a:p>
          <a:p>
            <a:pPr lvl="1"/>
            <a:r>
              <a:rPr lang="en-US" dirty="0">
                <a:sym typeface="Wingdings" pitchFamily="2" charset="2"/>
              </a:rPr>
              <a:t>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Law of Thermodynamics = all energy in existence is all there ever was or will be (it cannot be created nor destroyed, just converted between forms)</a:t>
            </a:r>
          </a:p>
          <a:p>
            <a:pPr lvl="1"/>
            <a:r>
              <a:rPr lang="en-US" dirty="0">
                <a:sym typeface="Wingdings" pitchFamily="2" charset="2"/>
              </a:rPr>
              <a:t>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Law = Entropy = Disorder increases over time.</a:t>
            </a:r>
          </a:p>
          <a:p>
            <a:r>
              <a:rPr lang="en-US" dirty="0" smtClean="0">
                <a:sym typeface="Wingdings" pitchFamily="2" charset="2"/>
              </a:rPr>
              <a:t>Energy </a:t>
            </a:r>
            <a:r>
              <a:rPr lang="en-US" dirty="0" smtClean="0">
                <a:sym typeface="Wingdings" pitchFamily="2" charset="2"/>
              </a:rPr>
              <a:t>is mostly able to be measured by its heat.</a:t>
            </a:r>
          </a:p>
          <a:p>
            <a:r>
              <a:rPr lang="en-US" dirty="0" smtClean="0">
                <a:sym typeface="Wingdings" pitchFamily="2" charset="2"/>
              </a:rPr>
              <a:t>We use the unit </a:t>
            </a:r>
            <a:r>
              <a:rPr lang="en-US" u="sng" dirty="0" smtClean="0">
                <a:sym typeface="Wingdings" pitchFamily="2" charset="2"/>
              </a:rPr>
              <a:t>calories = the energy required to raise the temperature of water by 1°C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Energy is necessary for life, but how do we get what we need?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Why do you think organisms eat each other?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It’s to gain energy.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As one organism eats another it consumes all the energy from that organism that is stored as proteins, sugars, nucleic acids, and fats.</a:t>
            </a:r>
          </a:p>
        </p:txBody>
      </p:sp>
      <p:pic>
        <p:nvPicPr>
          <p:cNvPr id="4098" name="Picture 2" descr="http://calclimateag.org/wp-content/uploads/2011/06/cow-eating-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143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50241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energy is mostly </a:t>
            </a:r>
            <a:r>
              <a:rPr lang="en-US" sz="2400" dirty="0" smtClean="0">
                <a:solidFill>
                  <a:prstClr val="black"/>
                </a:solidFill>
              </a:rPr>
              <a:t>dedicated to supporting life.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228600">
              <a:spcBef>
                <a:spcPct val="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But most of this energy originates far from Earth.</a:t>
            </a:r>
          </a:p>
        </p:txBody>
      </p:sp>
    </p:spTree>
    <p:extLst>
      <p:ext uri="{BB962C8B-B14F-4D97-AF65-F5344CB8AC3E}">
        <p14:creationId xmlns:p14="http://schemas.microsoft.com/office/powerpoint/2010/main" val="9849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 of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399" y="1752600"/>
            <a:ext cx="3429000" cy="489585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u="sng" dirty="0" smtClean="0">
                <a:solidFill>
                  <a:schemeClr val="tx1"/>
                </a:solidFill>
              </a:rPr>
              <a:t>Most energy that is used in food chains originates from the sun.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Photosynthetic organisms, such as plants and algae, trap and change light energy from the sun into chemical energy in the form of the sugar, glucose.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neosci.com/demos/10-1071_Photosynthesis/Presentation%20Images/tutorials/1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4468"/>
            <a:ext cx="5181599" cy="48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3022</TotalTime>
  <Words>1145</Words>
  <Application>Microsoft Office PowerPoint</Application>
  <PresentationFormat>On-screen Show (4:3)</PresentationFormat>
  <Paragraphs>170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Calibri</vt:lpstr>
      <vt:lpstr>Century Gothic</vt:lpstr>
      <vt:lpstr>Wingdings</vt:lpstr>
      <vt:lpstr>Apothecary</vt:lpstr>
      <vt:lpstr>Unit: Energy </vt:lpstr>
      <vt:lpstr>Objectives</vt:lpstr>
      <vt:lpstr>Vocabulary</vt:lpstr>
      <vt:lpstr>Interdependency in Ecosystems</vt:lpstr>
      <vt:lpstr>What is Energy?</vt:lpstr>
      <vt:lpstr>States &amp; Forms of Energy</vt:lpstr>
      <vt:lpstr>Constraints on Energy</vt:lpstr>
      <vt:lpstr>energy</vt:lpstr>
      <vt:lpstr>Flow of energy</vt:lpstr>
      <vt:lpstr>Flow of Energy</vt:lpstr>
      <vt:lpstr>PowerPoint Presentation</vt:lpstr>
      <vt:lpstr>Producers</vt:lpstr>
      <vt:lpstr>Consumers</vt:lpstr>
      <vt:lpstr>There are many names for consumers</vt:lpstr>
      <vt:lpstr>Trophic Levels</vt:lpstr>
      <vt:lpstr>Trophic Levels</vt:lpstr>
      <vt:lpstr>Trophic Levels</vt:lpstr>
      <vt:lpstr>Food Chain </vt:lpstr>
      <vt:lpstr>Food Web in Antarctic Ecosystem</vt:lpstr>
      <vt:lpstr>Energy Pyramid</vt:lpstr>
      <vt:lpstr>Energy Transfer Through Trophic Levels</vt:lpstr>
      <vt:lpstr>Energy Loss in Food Chains</vt:lpstr>
      <vt:lpstr>Amount of Energy at Four Trophic Levels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Ives, Keith</dc:creator>
  <cp:lastModifiedBy>Chiang, Kwok him</cp:lastModifiedBy>
  <cp:revision>51</cp:revision>
  <cp:lastPrinted>2015-02-06T20:03:47Z</cp:lastPrinted>
  <dcterms:created xsi:type="dcterms:W3CDTF">2012-04-03T19:00:56Z</dcterms:created>
  <dcterms:modified xsi:type="dcterms:W3CDTF">2019-02-11T14:56:13Z</dcterms:modified>
</cp:coreProperties>
</file>